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1" r:id="rId6"/>
    <p:sldId id="262" r:id="rId7"/>
    <p:sldId id="260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-144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hintosh%20HD:Users:andrewnguyen:zscience:Dimensions_project:Data:2016_Evo_of_Protein_stability:20160202_data_analysis_protein_isolation_total_native_quant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hintosh%20HD:Users:andrewnguyen:zscience:Dimensions_project:Data:2016_Evo_of_Protein_stability:20160204_bradfor_quant_total_nativ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Sheet1!$G$3</c:f>
              <c:strCache>
                <c:ptCount val="1"/>
                <c:pt idx="0">
                  <c:v>Norm_total_ug</c:v>
                </c:pt>
              </c:strCache>
            </c:strRef>
          </c:tx>
          <c:spPr>
            <a:ln w="47625">
              <a:noFill/>
            </a:ln>
          </c:spPr>
          <c:xVal>
            <c:numRef>
              <c:f>Sheet1!$A$4:$A$11</c:f>
              <c:numCache>
                <c:formatCode>General</c:formatCode>
                <c:ptCount val="8"/>
                <c:pt idx="0">
                  <c:v>25.0</c:v>
                </c:pt>
                <c:pt idx="1">
                  <c:v>30.0</c:v>
                </c:pt>
                <c:pt idx="2">
                  <c:v>35.0</c:v>
                </c:pt>
                <c:pt idx="3">
                  <c:v>40.0</c:v>
                </c:pt>
                <c:pt idx="4">
                  <c:v>45.0</c:v>
                </c:pt>
                <c:pt idx="5">
                  <c:v>50.0</c:v>
                </c:pt>
                <c:pt idx="6">
                  <c:v>55.0</c:v>
                </c:pt>
                <c:pt idx="7">
                  <c:v>60.0</c:v>
                </c:pt>
              </c:numCache>
            </c:numRef>
          </c:xVal>
          <c:yVal>
            <c:numRef>
              <c:f>Sheet1!$G$4:$G$11</c:f>
              <c:numCache>
                <c:formatCode>General</c:formatCode>
                <c:ptCount val="8"/>
                <c:pt idx="0">
                  <c:v>14.125</c:v>
                </c:pt>
                <c:pt idx="1">
                  <c:v>12.725</c:v>
                </c:pt>
                <c:pt idx="2">
                  <c:v>13.725</c:v>
                </c:pt>
                <c:pt idx="3">
                  <c:v>13.125</c:v>
                </c:pt>
                <c:pt idx="4">
                  <c:v>13.125</c:v>
                </c:pt>
                <c:pt idx="5">
                  <c:v>11.925</c:v>
                </c:pt>
                <c:pt idx="6">
                  <c:v>10.925</c:v>
                </c:pt>
                <c:pt idx="7">
                  <c:v>11.925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Sheet1!$H$3</c:f>
              <c:strCache>
                <c:ptCount val="1"/>
                <c:pt idx="0">
                  <c:v>Norm_native_ug</c:v>
                </c:pt>
              </c:strCache>
            </c:strRef>
          </c:tx>
          <c:spPr>
            <a:ln w="47625">
              <a:noFill/>
            </a:ln>
          </c:spPr>
          <c:xVal>
            <c:numRef>
              <c:f>Sheet1!$A$4:$A$11</c:f>
              <c:numCache>
                <c:formatCode>General</c:formatCode>
                <c:ptCount val="8"/>
                <c:pt idx="0">
                  <c:v>25.0</c:v>
                </c:pt>
                <c:pt idx="1">
                  <c:v>30.0</c:v>
                </c:pt>
                <c:pt idx="2">
                  <c:v>35.0</c:v>
                </c:pt>
                <c:pt idx="3">
                  <c:v>40.0</c:v>
                </c:pt>
                <c:pt idx="4">
                  <c:v>45.0</c:v>
                </c:pt>
                <c:pt idx="5">
                  <c:v>50.0</c:v>
                </c:pt>
                <c:pt idx="6">
                  <c:v>55.0</c:v>
                </c:pt>
                <c:pt idx="7">
                  <c:v>60.0</c:v>
                </c:pt>
              </c:numCache>
            </c:numRef>
          </c:xVal>
          <c:yVal>
            <c:numRef>
              <c:f>Sheet1!$H$4:$H$11</c:f>
              <c:numCache>
                <c:formatCode>General</c:formatCode>
                <c:ptCount val="8"/>
                <c:pt idx="0">
                  <c:v>16.725</c:v>
                </c:pt>
                <c:pt idx="1">
                  <c:v>12.325</c:v>
                </c:pt>
                <c:pt idx="2">
                  <c:v>11.325</c:v>
                </c:pt>
                <c:pt idx="3">
                  <c:v>10.525</c:v>
                </c:pt>
                <c:pt idx="4">
                  <c:v>9.525</c:v>
                </c:pt>
                <c:pt idx="5">
                  <c:v>7.724999999999995</c:v>
                </c:pt>
                <c:pt idx="6">
                  <c:v>8.525</c:v>
                </c:pt>
                <c:pt idx="7">
                  <c:v>7.524999999999997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01814456"/>
        <c:axId val="-2109534296"/>
      </c:scatterChart>
      <c:valAx>
        <c:axId val="-2101814456"/>
        <c:scaling>
          <c:orientation val="minMax"/>
          <c:min val="25.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Temperature (</a:t>
                </a:r>
                <a:r>
                  <a:rPr lang="it-IT"/>
                  <a:t>°</a:t>
                </a:r>
                <a:r>
                  <a:rPr lang="en-US"/>
                  <a:t>C)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09534296"/>
        <c:crosses val="autoZero"/>
        <c:crossBetween val="midCat"/>
      </c:valAx>
      <c:valAx>
        <c:axId val="-2109534296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Normalized total protein (ug)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01814456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6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47625">
              <a:noFill/>
            </a:ln>
          </c:spPr>
          <c:xVal>
            <c:numRef>
              <c:f>Sheet2!$J$2:$J$9</c:f>
              <c:numCache>
                <c:formatCode>General</c:formatCode>
                <c:ptCount val="8"/>
                <c:pt idx="0">
                  <c:v>25.0</c:v>
                </c:pt>
                <c:pt idx="1">
                  <c:v>30.0</c:v>
                </c:pt>
                <c:pt idx="2">
                  <c:v>35.0</c:v>
                </c:pt>
                <c:pt idx="3">
                  <c:v>40.0</c:v>
                </c:pt>
                <c:pt idx="4">
                  <c:v>45.0</c:v>
                </c:pt>
                <c:pt idx="5">
                  <c:v>50.0</c:v>
                </c:pt>
                <c:pt idx="6">
                  <c:v>55.0</c:v>
                </c:pt>
                <c:pt idx="7">
                  <c:v>60.0</c:v>
                </c:pt>
              </c:numCache>
            </c:numRef>
          </c:xVal>
          <c:yVal>
            <c:numRef>
              <c:f>Sheet2!$I$2:$I$9</c:f>
              <c:numCache>
                <c:formatCode>General</c:formatCode>
                <c:ptCount val="8"/>
                <c:pt idx="0">
                  <c:v>21.776328</c:v>
                </c:pt>
                <c:pt idx="1">
                  <c:v>18.798206</c:v>
                </c:pt>
                <c:pt idx="2">
                  <c:v>17.339534</c:v>
                </c:pt>
                <c:pt idx="3">
                  <c:v>13.935966</c:v>
                </c:pt>
                <c:pt idx="4">
                  <c:v>13.571298</c:v>
                </c:pt>
                <c:pt idx="5">
                  <c:v>11.808736</c:v>
                </c:pt>
                <c:pt idx="6">
                  <c:v>11.200956</c:v>
                </c:pt>
                <c:pt idx="7">
                  <c:v>11.322512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06376296"/>
        <c:axId val="-2112689832"/>
      </c:scatterChart>
      <c:valAx>
        <c:axId val="-210637629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Temperature</a:t>
                </a:r>
                <a:r>
                  <a:rPr lang="en-US" baseline="0"/>
                  <a:t> (C)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12689832"/>
        <c:crosses val="autoZero"/>
        <c:crossBetween val="midCat"/>
      </c:valAx>
      <c:valAx>
        <c:axId val="-2112689832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Amount</a:t>
                </a:r>
                <a:r>
                  <a:rPr lang="en-US" baseline="0"/>
                  <a:t> of Protein (ug)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06376296"/>
        <c:crossesAt val="20.0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562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28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78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697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932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932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911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31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95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781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559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1E2A7-8C84-E845-AD0F-F3CE2CB1AE1F}" type="datetimeFigureOut">
              <a:rPr lang="en-US" smtClean="0"/>
              <a:t>2016-02-04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BA872-2A63-D54A-A886-557BD72AD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19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Overview of native protein isolations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40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612" y="-147575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Schematic of determining protein stability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23" y="2442842"/>
            <a:ext cx="2351432" cy="164208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2486810" y="3140473"/>
            <a:ext cx="1037810" cy="0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0965" y="2633896"/>
            <a:ext cx="1810178" cy="200204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510965" y="2131348"/>
            <a:ext cx="20131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Homogenize</a:t>
            </a:r>
            <a:endParaRPr lang="en-US" sz="28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360583" y="3250122"/>
            <a:ext cx="1037810" cy="0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8837" y="2654568"/>
            <a:ext cx="1571824" cy="186546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962445" y="1651567"/>
            <a:ext cx="3181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Extract supernatant</a:t>
            </a:r>
          </a:p>
          <a:p>
            <a:r>
              <a:rPr lang="en-US" sz="2800" dirty="0" smtClean="0"/>
              <a:t>And quantify (</a:t>
            </a:r>
            <a:r>
              <a:rPr lang="en-US" sz="2800" dirty="0" err="1" smtClean="0"/>
              <a:t>Qubit</a:t>
            </a:r>
            <a:r>
              <a:rPr lang="en-US" sz="2800" dirty="0" smtClean="0"/>
              <a:t>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0583" y="3415145"/>
            <a:ext cx="13482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Spin 100,000g</a:t>
            </a:r>
          </a:p>
          <a:p>
            <a:r>
              <a:rPr lang="en-US" dirty="0" smtClean="0"/>
              <a:t>20 </a:t>
            </a:r>
            <a:r>
              <a:rPr lang="en-US" dirty="0" err="1" smtClean="0"/>
              <a:t>mins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488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70" y="2503562"/>
            <a:ext cx="1049460" cy="175799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V="1">
            <a:off x="996946" y="2009670"/>
            <a:ext cx="847501" cy="736102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103930" y="2377721"/>
            <a:ext cx="892092" cy="676357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222131" y="2756564"/>
            <a:ext cx="951256" cy="654471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222131" y="3731677"/>
            <a:ext cx="1055663" cy="99830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222131" y="4097809"/>
            <a:ext cx="1156397" cy="163747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173611" y="4261556"/>
            <a:ext cx="999776" cy="302677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103930" y="4261556"/>
            <a:ext cx="892092" cy="959262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722593" y="1615410"/>
            <a:ext cx="999075" cy="1112137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178306" y="3280122"/>
            <a:ext cx="1200222" cy="315239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721668" y="1244240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25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1801658" y="1677505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30</a:t>
            </a:r>
            <a:endParaRPr lang="en-US" sz="2800" dirty="0"/>
          </a:p>
        </p:txBody>
      </p:sp>
      <p:sp>
        <p:nvSpPr>
          <p:cNvPr id="25" name="TextBox 24"/>
          <p:cNvSpPr txBox="1"/>
          <p:nvPr/>
        </p:nvSpPr>
        <p:spPr>
          <a:xfrm>
            <a:off x="1989359" y="2102000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40</a:t>
            </a:r>
            <a:endParaRPr lang="en-US" sz="2800" dirty="0"/>
          </a:p>
        </p:txBody>
      </p:sp>
      <p:sp>
        <p:nvSpPr>
          <p:cNvPr id="26" name="TextBox 25"/>
          <p:cNvSpPr txBox="1"/>
          <p:nvPr/>
        </p:nvSpPr>
        <p:spPr>
          <a:xfrm>
            <a:off x="2104204" y="2530858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50</a:t>
            </a:r>
            <a:endParaRPr lang="en-US" sz="2800" dirty="0"/>
          </a:p>
        </p:txBody>
      </p:sp>
      <p:sp>
        <p:nvSpPr>
          <p:cNvPr id="27" name="TextBox 26"/>
          <p:cNvSpPr txBox="1"/>
          <p:nvPr/>
        </p:nvSpPr>
        <p:spPr>
          <a:xfrm>
            <a:off x="2350306" y="3018512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60</a:t>
            </a:r>
            <a:endParaRPr lang="en-US" sz="2800" dirty="0"/>
          </a:p>
        </p:txBody>
      </p:sp>
      <p:sp>
        <p:nvSpPr>
          <p:cNvPr id="28" name="TextBox 27"/>
          <p:cNvSpPr txBox="1"/>
          <p:nvPr/>
        </p:nvSpPr>
        <p:spPr>
          <a:xfrm>
            <a:off x="2350306" y="3551162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70</a:t>
            </a:r>
            <a:endParaRPr lang="en-US" sz="2800" dirty="0"/>
          </a:p>
        </p:txBody>
      </p:sp>
      <p:sp>
        <p:nvSpPr>
          <p:cNvPr id="29" name="TextBox 28"/>
          <p:cNvSpPr txBox="1"/>
          <p:nvPr/>
        </p:nvSpPr>
        <p:spPr>
          <a:xfrm>
            <a:off x="2378528" y="4097809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80</a:t>
            </a:r>
            <a:endParaRPr lang="en-US" sz="2800" dirty="0"/>
          </a:p>
        </p:txBody>
      </p:sp>
      <p:sp>
        <p:nvSpPr>
          <p:cNvPr id="30" name="TextBox 29"/>
          <p:cNvSpPr txBox="1"/>
          <p:nvPr/>
        </p:nvSpPr>
        <p:spPr>
          <a:xfrm>
            <a:off x="2350306" y="4564233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90</a:t>
            </a:r>
            <a:endParaRPr lang="en-US" sz="2800" dirty="0"/>
          </a:p>
        </p:txBody>
      </p:sp>
      <p:sp>
        <p:nvSpPr>
          <p:cNvPr id="31" name="TextBox 30"/>
          <p:cNvSpPr txBox="1"/>
          <p:nvPr/>
        </p:nvSpPr>
        <p:spPr>
          <a:xfrm>
            <a:off x="2104204" y="5059993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95</a:t>
            </a:r>
            <a:endParaRPr lang="en-US" sz="2800" dirty="0"/>
          </a:p>
        </p:txBody>
      </p:sp>
      <p:cxnSp>
        <p:nvCxnSpPr>
          <p:cNvPr id="45" name="Straight Connector 44"/>
          <p:cNvCxnSpPr/>
          <p:nvPr/>
        </p:nvCxnSpPr>
        <p:spPr>
          <a:xfrm>
            <a:off x="2378528" y="1244240"/>
            <a:ext cx="81648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195016" y="1279869"/>
            <a:ext cx="0" cy="43033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2350306" y="5583213"/>
            <a:ext cx="81648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3195016" y="3411035"/>
            <a:ext cx="81648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4011504" y="3142690"/>
            <a:ext cx="145424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Quantify</a:t>
            </a:r>
          </a:p>
          <a:p>
            <a:r>
              <a:rPr lang="en-US" sz="2800" dirty="0" smtClean="0"/>
              <a:t>(total)</a:t>
            </a:r>
            <a:endParaRPr lang="en-US" sz="2800" dirty="0"/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5465748" y="3411035"/>
            <a:ext cx="1037810" cy="0"/>
          </a:xfrm>
          <a:prstGeom prst="straightConnector1">
            <a:avLst/>
          </a:prstGeom>
          <a:ln w="762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Picture 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837" y="2979124"/>
            <a:ext cx="1571824" cy="1865461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5962445" y="1976123"/>
            <a:ext cx="3181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Extract supernatant</a:t>
            </a:r>
          </a:p>
          <a:p>
            <a:r>
              <a:rPr lang="en-US" sz="2800" dirty="0" smtClean="0"/>
              <a:t>And quantify (</a:t>
            </a:r>
            <a:r>
              <a:rPr lang="en-US" sz="2800" dirty="0" err="1" smtClean="0"/>
              <a:t>Qubit</a:t>
            </a:r>
            <a:r>
              <a:rPr lang="en-US" sz="2800" dirty="0" smtClean="0"/>
              <a:t>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465748" y="3567395"/>
            <a:ext cx="13482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Spin 100,000g</a:t>
            </a:r>
          </a:p>
          <a:p>
            <a:r>
              <a:rPr lang="en-US" dirty="0" smtClean="0"/>
              <a:t>20 </a:t>
            </a:r>
            <a:r>
              <a:rPr lang="en-US" dirty="0" err="1" smtClean="0"/>
              <a:t>mins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465783" y="9663"/>
            <a:ext cx="30471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Temperature treat native proteins (&gt;100ugs)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84489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Tris-HCl</a:t>
            </a:r>
            <a:r>
              <a:rPr lang="en-US" dirty="0" smtClean="0"/>
              <a:t> buffer (</a:t>
            </a:r>
            <a:r>
              <a:rPr lang="en-US" dirty="0" err="1" smtClean="0"/>
              <a:t>Covaris</a:t>
            </a:r>
            <a:r>
              <a:rPr lang="en-US" dirty="0" smtClean="0"/>
              <a:t>) with 5X protease inhibitor; total quantification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4392"/>
            <a:ext cx="9144000" cy="39177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1345" y="1663682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25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448448" y="1676800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30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2254118" y="1660430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40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3073441" y="1689381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50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3879109" y="1689381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60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4712089" y="1663682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70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5463137" y="1692681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80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6350738" y="1660430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90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7211028" y="1666982"/>
            <a:ext cx="548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95</a:t>
            </a:r>
            <a:endParaRPr lang="en-US" sz="28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4574560" y="1660430"/>
            <a:ext cx="68277" cy="4880102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090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76368">
            <a:off x="0" y="101600"/>
            <a:ext cx="9144000" cy="663130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5500" y="1486247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25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730375" y="1571377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30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533650" y="1571377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35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438525" y="1571377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40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4210050" y="1571377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45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5114925" y="1571377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50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5861050" y="1619002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55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6765925" y="1619002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60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94048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Native proteins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42946">
            <a:off x="142875" y="1183760"/>
            <a:ext cx="9144000" cy="56742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5500" y="1186805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25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730375" y="1271935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30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533650" y="1271935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35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438525" y="1271935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40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4458375" y="1301155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45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5356225" y="1348780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50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269275" y="1301155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55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7262575" y="1253530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60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70142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1749"/>
            <a:ext cx="8229600" cy="1143000"/>
          </a:xfrm>
        </p:spPr>
        <p:txBody>
          <a:bodyPr/>
          <a:lstStyle/>
          <a:p>
            <a:r>
              <a:rPr lang="en-US" dirty="0" err="1" smtClean="0"/>
              <a:t>Qubit</a:t>
            </a:r>
            <a:r>
              <a:rPr lang="en-US" dirty="0" smtClean="0"/>
              <a:t> quant (fluorescence)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4960504"/>
              </p:ext>
            </p:extLst>
          </p:nvPr>
        </p:nvGraphicFramePr>
        <p:xfrm>
          <a:off x="457200" y="1135239"/>
          <a:ext cx="7956550" cy="5321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87872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Bradford assay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8981350"/>
              </p:ext>
            </p:extLst>
          </p:nvPr>
        </p:nvGraphicFramePr>
        <p:xfrm>
          <a:off x="457200" y="1717675"/>
          <a:ext cx="7797800" cy="471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2085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123</Words>
  <Application>Microsoft Macintosh PowerPoint</Application>
  <PresentationFormat>On-screen Show (4:3)</PresentationFormat>
  <Paragraphs>56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Overview of native protein isolations</vt:lpstr>
      <vt:lpstr>Schematic of determining protein stability</vt:lpstr>
      <vt:lpstr>PowerPoint Presentation</vt:lpstr>
      <vt:lpstr>Tris-HCl buffer (Covaris) with 5X protease inhibitor; total quantification </vt:lpstr>
      <vt:lpstr>PowerPoint Presentation</vt:lpstr>
      <vt:lpstr>Native proteins</vt:lpstr>
      <vt:lpstr>Qubit quant (fluorescence)</vt:lpstr>
      <vt:lpstr>Bradford assay</vt:lpstr>
    </vt:vector>
  </TitlesOfParts>
  <Company>Drexel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Nguyen</dc:creator>
  <cp:lastModifiedBy>Andrew Nguyen</cp:lastModifiedBy>
  <cp:revision>10</cp:revision>
  <dcterms:created xsi:type="dcterms:W3CDTF">2016-02-03T12:55:59Z</dcterms:created>
  <dcterms:modified xsi:type="dcterms:W3CDTF">2016-02-04T19:55:44Z</dcterms:modified>
</cp:coreProperties>
</file>

<file path=docProps/thumbnail.jpeg>
</file>